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259" r:id="rId4"/>
    <p:sldId id="269" r:id="rId5"/>
    <p:sldId id="270" r:id="rId6"/>
    <p:sldId id="271" r:id="rId7"/>
    <p:sldId id="273" r:id="rId8"/>
    <p:sldId id="274" r:id="rId9"/>
    <p:sldId id="309" r:id="rId10"/>
    <p:sldId id="310" r:id="rId11"/>
    <p:sldId id="311" r:id="rId12"/>
    <p:sldId id="312" r:id="rId13"/>
    <p:sldId id="313" r:id="rId14"/>
    <p:sldId id="315" r:id="rId15"/>
    <p:sldId id="314" r:id="rId16"/>
    <p:sldId id="318" r:id="rId17"/>
    <p:sldId id="316" r:id="rId18"/>
    <p:sldId id="277" r:id="rId19"/>
    <p:sldId id="289" r:id="rId20"/>
    <p:sldId id="280" r:id="rId21"/>
    <p:sldId id="281" r:id="rId22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Titan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468D82-9C0B-4847-B8A6-FDB2A6561083}">
  <a:tblStyle styleId="{CE468D82-9C0B-4847-B8A6-FDB2A65610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788f27df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788f27df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6da946fed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6da946fed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6da946fe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6da946fe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6da946fed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26da946fed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644f03ec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644f03ec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293ff25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293ff25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77f569fd8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77f569fd8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77f569fd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77f569fd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6da946f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6da946f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77f569fd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77f569fd8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6da946fe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6da946fe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6da946fed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26da946fed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6425" y="1491625"/>
            <a:ext cx="4949400" cy="17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83484" y="3310398"/>
            <a:ext cx="40353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SECTION_HEADER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2808750" y="2305738"/>
            <a:ext cx="5622000" cy="7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4067425" y="3215863"/>
            <a:ext cx="40212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 hasCustomPrompt="1"/>
          </p:nvPr>
        </p:nvSpPr>
        <p:spPr>
          <a:xfrm>
            <a:off x="6617875" y="1282675"/>
            <a:ext cx="18129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713225" y="3508625"/>
            <a:ext cx="38589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713225" y="4007375"/>
            <a:ext cx="5124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713250" y="1017725"/>
            <a:ext cx="7717500" cy="3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 flipH="1">
            <a:off x="-2028325" y="4542125"/>
            <a:ext cx="3440400" cy="16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0"/>
          <p:cNvSpPr/>
          <p:nvPr/>
        </p:nvSpPr>
        <p:spPr>
          <a:xfrm flipH="1">
            <a:off x="7509025" y="4516325"/>
            <a:ext cx="15366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253" y="1355663"/>
            <a:ext cx="1252598" cy="96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463" y="530338"/>
            <a:ext cx="856301" cy="89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91551" y="2571750"/>
            <a:ext cx="1290425" cy="221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1725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063401" y="3032350"/>
            <a:ext cx="3369651" cy="15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 flipH="1">
            <a:off x="-2028325" y="4542125"/>
            <a:ext cx="3440400" cy="16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/>
          <p:nvPr/>
        </p:nvSpPr>
        <p:spPr>
          <a:xfrm flipH="1">
            <a:off x="7532300" y="4516325"/>
            <a:ext cx="28698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07550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821"/>
            <a:ext cx="1290425" cy="390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449" y="3032350"/>
            <a:ext cx="3369651" cy="15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99" y="1056975"/>
            <a:ext cx="723000" cy="7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39850" y="1579500"/>
            <a:ext cx="5064300" cy="19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385575" y="1728150"/>
            <a:ext cx="4045200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385575" y="2649525"/>
            <a:ext cx="40452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2441825" y="1555350"/>
            <a:ext cx="42603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2720525" y="3272175"/>
            <a:ext cx="37029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idx="2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ctrTitle"/>
          </p:nvPr>
        </p:nvSpPr>
        <p:spPr>
          <a:xfrm flipH="1">
            <a:off x="3479100" y="1876429"/>
            <a:ext cx="2004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flipH="1">
            <a:off x="3479104" y="2207925"/>
            <a:ext cx="238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79100" y="1236725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3"/>
          </p:nvPr>
        </p:nvSpPr>
        <p:spPr>
          <a:xfrm flipH="1">
            <a:off x="3479525" y="3664675"/>
            <a:ext cx="31851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 flipH="1">
            <a:off x="3479100" y="3996275"/>
            <a:ext cx="2388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3479100" y="3025075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6"/>
          </p:nvPr>
        </p:nvSpPr>
        <p:spPr>
          <a:xfrm flipH="1">
            <a:off x="713000" y="1876425"/>
            <a:ext cx="2004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7"/>
          </p:nvPr>
        </p:nvSpPr>
        <p:spPr>
          <a:xfrm flipH="1">
            <a:off x="713229" y="2207925"/>
            <a:ext cx="2388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13252" y="1236725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9"/>
          </p:nvPr>
        </p:nvSpPr>
        <p:spPr>
          <a:xfrm flipH="1">
            <a:off x="713000" y="3664675"/>
            <a:ext cx="2004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 flipH="1">
            <a:off x="713225" y="3996275"/>
            <a:ext cx="2388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13252" y="3025075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 flipH="1">
            <a:off x="775875" y="1677900"/>
            <a:ext cx="2180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 flipH="1">
            <a:off x="775775" y="2076300"/>
            <a:ext cx="35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ctrTitle" idx="2"/>
          </p:nvPr>
        </p:nvSpPr>
        <p:spPr>
          <a:xfrm flipH="1">
            <a:off x="775830" y="3346275"/>
            <a:ext cx="2180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3"/>
          </p:nvPr>
        </p:nvSpPr>
        <p:spPr>
          <a:xfrm flipH="1">
            <a:off x="775692" y="3744675"/>
            <a:ext cx="35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4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ctrTitle" idx="2"/>
          </p:nvPr>
        </p:nvSpPr>
        <p:spPr>
          <a:xfrm flipH="1">
            <a:off x="951975" y="2862775"/>
            <a:ext cx="15225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 flipH="1">
            <a:off x="722025" y="3289375"/>
            <a:ext cx="1982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3"/>
          </p:nvPr>
        </p:nvSpPr>
        <p:spPr>
          <a:xfrm flipH="1">
            <a:off x="3808377" y="2862775"/>
            <a:ext cx="15270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4"/>
          </p:nvPr>
        </p:nvSpPr>
        <p:spPr>
          <a:xfrm flipH="1">
            <a:off x="3589663" y="3289375"/>
            <a:ext cx="1982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 idx="5"/>
          </p:nvPr>
        </p:nvSpPr>
        <p:spPr>
          <a:xfrm flipH="1">
            <a:off x="6667025" y="2862775"/>
            <a:ext cx="15270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6"/>
          </p:nvPr>
        </p:nvSpPr>
        <p:spPr>
          <a:xfrm flipH="1">
            <a:off x="6439325" y="3289375"/>
            <a:ext cx="1982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ctrTitle" idx="2"/>
          </p:nvPr>
        </p:nvSpPr>
        <p:spPr>
          <a:xfrm flipH="1">
            <a:off x="4194894" y="1687888"/>
            <a:ext cx="1883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 flipH="1">
            <a:off x="4112544" y="2086288"/>
            <a:ext cx="20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ctrTitle" idx="3"/>
          </p:nvPr>
        </p:nvSpPr>
        <p:spPr>
          <a:xfrm flipH="1">
            <a:off x="6445850" y="1687888"/>
            <a:ext cx="1883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 flipH="1">
            <a:off x="6363800" y="2086288"/>
            <a:ext cx="204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ctrTitle" idx="5"/>
          </p:nvPr>
        </p:nvSpPr>
        <p:spPr>
          <a:xfrm flipH="1">
            <a:off x="4194894" y="3627425"/>
            <a:ext cx="1883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 flipH="1">
            <a:off x="4112544" y="4025825"/>
            <a:ext cx="20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ctrTitle" idx="7"/>
          </p:nvPr>
        </p:nvSpPr>
        <p:spPr>
          <a:xfrm flipH="1">
            <a:off x="6445850" y="3637475"/>
            <a:ext cx="18834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 flipH="1">
            <a:off x="6363800" y="4035875"/>
            <a:ext cx="204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itan One"/>
              <a:buNone/>
              <a:defRPr sz="2800">
                <a:solidFill>
                  <a:schemeClr val="accent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48450"/>
            <a:ext cx="7717500" cy="3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68" r:id="rId10"/>
    <p:sldLayoutId id="2147483669" r:id="rId11"/>
    <p:sldLayoutId id="2147483670" r:id="rId12"/>
    <p:sldLayoutId id="2147483673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5709500" y="4542125"/>
            <a:ext cx="3113100" cy="12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/>
          </p:nvPr>
        </p:nvSpPr>
        <p:spPr>
          <a:xfrm>
            <a:off x="726425" y="1491625"/>
            <a:ext cx="4949400" cy="17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Pediatric</a:t>
            </a:r>
            <a:r>
              <a:rPr lang="en" sz="5200" dirty="0"/>
              <a:t> </a:t>
            </a:r>
            <a:r>
              <a:rPr lang="en" sz="4400" dirty="0">
                <a:solidFill>
                  <a:schemeClr val="dk2"/>
                </a:solidFill>
              </a:rPr>
              <a:t>Clinical System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25" y="1223975"/>
            <a:ext cx="2283948" cy="338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600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5087" y="1004650"/>
            <a:ext cx="634174" cy="6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25" y="-2"/>
            <a:ext cx="2322176" cy="6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/>
              <a:t>Pediatric </a:t>
            </a:r>
            <a:r>
              <a:rPr lang="en" sz="3200" dirty="0">
                <a:solidFill>
                  <a:schemeClr val="dk2"/>
                </a:solidFill>
              </a:rPr>
              <a:t>Clinical System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C5E86-A696-E9DD-37F0-946D039C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" y="1260763"/>
            <a:ext cx="4167905" cy="351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10778-D30E-3010-6E44-B9680D54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0764"/>
            <a:ext cx="4493486" cy="3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3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/>
              <a:t>Pediatric </a:t>
            </a:r>
            <a:r>
              <a:rPr lang="en" sz="3200" dirty="0">
                <a:solidFill>
                  <a:schemeClr val="dk2"/>
                </a:solidFill>
              </a:rPr>
              <a:t>Clinical System</a:t>
            </a:r>
            <a:endParaRPr lang="en-US" sz="3200" dirty="0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6370641A-EF8A-A973-5C48-284A4F98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7" y="1357745"/>
            <a:ext cx="4040909" cy="322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881D6-FDAD-1D8A-2C89-B3B1F3DF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15" y="1357745"/>
            <a:ext cx="43472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/>
              <a:t>Pediatric </a:t>
            </a:r>
            <a:r>
              <a:rPr lang="en" sz="3200" dirty="0">
                <a:solidFill>
                  <a:schemeClr val="dk2"/>
                </a:solidFill>
              </a:rPr>
              <a:t>Clinical System</a:t>
            </a:r>
            <a:endParaRPr lang="en-US" sz="3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F6049B-C6EF-85C5-E766-7EC8B911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36" y="1281544"/>
            <a:ext cx="5902038" cy="34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>
                <a:solidFill>
                  <a:schemeClr val="dk2"/>
                </a:solidFill>
              </a:rPr>
              <a:t>Incubation System</a:t>
            </a:r>
            <a:endParaRPr lang="en-US" sz="3200" dirty="0"/>
          </a:p>
        </p:txBody>
      </p:sp>
      <p:pic>
        <p:nvPicPr>
          <p:cNvPr id="5" name="Picture 4" descr="A screenshot of a login form">
            <a:extLst>
              <a:ext uri="{FF2B5EF4-FFF2-40B4-BE49-F238E27FC236}">
                <a16:creationId xmlns:a16="http://schemas.microsoft.com/office/drawing/2014/main" id="{292FBC90-DFBE-556F-68CF-C4E63447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8" y="1750284"/>
            <a:ext cx="4177147" cy="2632364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05306E3C-ED14-31BC-CFC1-A4D15787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0" y="1750285"/>
            <a:ext cx="4177147" cy="26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>
                <a:solidFill>
                  <a:schemeClr val="dk2"/>
                </a:solidFill>
              </a:rPr>
              <a:t>Incubation System</a:t>
            </a:r>
            <a:endParaRPr lang="en-US" sz="3200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6F79B43-DD4A-C254-D533-2D13F362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1" y="1517074"/>
            <a:ext cx="3892230" cy="3373582"/>
          </a:xfrm>
          <a:prstGeom prst="rect">
            <a:avLst/>
          </a:prstGeo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F688619-49FB-8411-0393-81E57C9D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599" y="1517073"/>
            <a:ext cx="3892230" cy="33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3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>
                <a:solidFill>
                  <a:schemeClr val="dk2"/>
                </a:solidFill>
              </a:rPr>
              <a:t>Incubation System</a:t>
            </a:r>
            <a:endParaRPr lang="en-US" sz="3200" dirty="0"/>
          </a:p>
        </p:txBody>
      </p:sp>
      <p:pic>
        <p:nvPicPr>
          <p:cNvPr id="3" name="Picture 2" descr="A picture containing text, baby, screenshot, toddler">
            <a:extLst>
              <a:ext uri="{FF2B5EF4-FFF2-40B4-BE49-F238E27FC236}">
                <a16:creationId xmlns:a16="http://schemas.microsoft.com/office/drawing/2014/main" id="{641A0003-0DC8-2125-197A-7FA014E5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323109"/>
            <a:ext cx="4253345" cy="311727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9A6B44-A166-FF08-A1C1-404671CF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4" y="1323108"/>
            <a:ext cx="4488897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>
                <a:solidFill>
                  <a:schemeClr val="dk2"/>
                </a:solidFill>
              </a:rPr>
              <a:t>Incubation System future work</a:t>
            </a:r>
            <a:endParaRPr lang="en-US" sz="3200" dirty="0"/>
          </a:p>
        </p:txBody>
      </p:sp>
      <p:pic>
        <p:nvPicPr>
          <p:cNvPr id="6" name="Picture 5" descr="A doctor holding a tablet">
            <a:extLst>
              <a:ext uri="{FF2B5EF4-FFF2-40B4-BE49-F238E27FC236}">
                <a16:creationId xmlns:a16="http://schemas.microsoft.com/office/drawing/2014/main" id="{CF5570CA-5D34-9952-CF72-D8F31D28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334421"/>
            <a:ext cx="4468274" cy="294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F1069-0C7D-6C7E-2812-6DCD5757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" y="1511990"/>
            <a:ext cx="4040571" cy="285911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568F4A3-67C5-AB1F-A10A-FFAA853F159B}"/>
              </a:ext>
            </a:extLst>
          </p:cNvPr>
          <p:cNvSpPr txBox="1">
            <a:spLocks/>
          </p:cNvSpPr>
          <p:nvPr/>
        </p:nvSpPr>
        <p:spPr>
          <a:xfrm>
            <a:off x="0" y="1975424"/>
            <a:ext cx="3893125" cy="264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596900" lvl="1" indent="0" algn="l">
              <a:buFont typeface="Nunito"/>
              <a:buNone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How to implement IoT: 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IoT devices: sensors (humidity and temperature etc.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IoT platform: google cloud platform.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Connectivity: Wi-Fi or Bluetooth.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Analytics tools: google analytics.</a:t>
            </a:r>
          </a:p>
          <a:p>
            <a:pPr marL="596900" lvl="1" indent="0">
              <a:buNone/>
            </a:pPr>
            <a:endParaRPr lang="en-US" b="1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4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>
                <a:solidFill>
                  <a:schemeClr val="dk2"/>
                </a:solidFill>
              </a:rPr>
              <a:t>Demo of the System</a:t>
            </a:r>
            <a:endParaRPr lang="en-US" sz="32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890DE35-ECB0-A794-98AA-6B684368505C}"/>
              </a:ext>
            </a:extLst>
          </p:cNvPr>
          <p:cNvSpPr txBox="1">
            <a:spLocks/>
          </p:cNvSpPr>
          <p:nvPr/>
        </p:nvSpPr>
        <p:spPr>
          <a:xfrm>
            <a:off x="2123440" y="1934784"/>
            <a:ext cx="3893125" cy="264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596900" lvl="1" indent="0">
              <a:buNone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Drive link</a:t>
            </a:r>
          </a:p>
          <a:p>
            <a:pPr marL="596900" lvl="1" indent="0">
              <a:buNone/>
            </a:pPr>
            <a:endParaRPr lang="en-US" b="1" dirty="0">
              <a:solidFill>
                <a:schemeClr val="accent4">
                  <a:lumMod val="10000"/>
                </a:schemeClr>
              </a:solidFill>
            </a:endParaRPr>
          </a:p>
          <a:p>
            <a:pPr marL="596900" lvl="1" indent="0">
              <a:buNone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https://drive.google.com/drive/folders/1kCvCclA4ZeNVnLINWaAHf3jmcAYcMat9?usp=sharing</a:t>
            </a:r>
          </a:p>
        </p:txBody>
      </p:sp>
    </p:spTree>
    <p:extLst>
      <p:ext uri="{BB962C8B-B14F-4D97-AF65-F5344CB8AC3E}">
        <p14:creationId xmlns:p14="http://schemas.microsoft.com/office/powerpoint/2010/main" val="123435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/>
          <p:nvPr/>
        </p:nvSpPr>
        <p:spPr>
          <a:xfrm>
            <a:off x="271624" y="1057700"/>
            <a:ext cx="4597400" cy="3673705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6"/>
          <p:cNvSpPr txBox="1">
            <a:spLocks noGrp="1"/>
          </p:cNvSpPr>
          <p:nvPr>
            <p:ph type="title" idx="4"/>
          </p:nvPr>
        </p:nvSpPr>
        <p:spPr>
          <a:xfrm>
            <a:off x="509663" y="26537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br>
              <a:rPr lang="en" dirty="0"/>
            </a:br>
            <a:endParaRPr dirty="0"/>
          </a:p>
        </p:txBody>
      </p:sp>
      <p:sp>
        <p:nvSpPr>
          <p:cNvPr id="601" name="Google Shape;601;p56"/>
          <p:cNvSpPr/>
          <p:nvPr/>
        </p:nvSpPr>
        <p:spPr>
          <a:xfrm flipH="1">
            <a:off x="4869024" y="4501605"/>
            <a:ext cx="1639200" cy="22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924" y="833625"/>
            <a:ext cx="1136506" cy="377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675" y="1017723"/>
            <a:ext cx="704209" cy="73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600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0175" y="1057700"/>
            <a:ext cx="1167750" cy="16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6"/>
          <p:cNvSpPr/>
          <p:nvPr/>
        </p:nvSpPr>
        <p:spPr>
          <a:xfrm flipH="1">
            <a:off x="7399425" y="4516325"/>
            <a:ext cx="15366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7" name="Google Shape;60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581951" y="2571750"/>
            <a:ext cx="1290425" cy="22189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67ACF20-858E-9C42-EBC2-9E5937B22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54653" y="1475252"/>
            <a:ext cx="4338606" cy="3041073"/>
          </a:xfrm>
        </p:spPr>
        <p:txBody>
          <a:bodyPr/>
          <a:lstStyle/>
          <a:p>
            <a:pPr algn="l">
              <a:buClrTx/>
              <a:buSzPct val="70000"/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 of integrating a pediatric clinic system with an incubation system.</a:t>
            </a:r>
          </a:p>
          <a:p>
            <a:pPr algn="l">
              <a:buClrTx/>
              <a:buSzPct val="70000"/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in patient care, clinic operations, and data management.</a:t>
            </a:r>
          </a:p>
          <a:p>
            <a:pPr algn="l">
              <a:buClrTx/>
              <a:buSzPct val="70000"/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and potential advancements.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052" name="Google Shape;1052;p68"/>
          <p:cNvSpPr txBox="1">
            <a:spLocks noGrp="1"/>
          </p:cNvSpPr>
          <p:nvPr>
            <p:ph type="body" idx="1"/>
          </p:nvPr>
        </p:nvSpPr>
        <p:spPr>
          <a:xfrm>
            <a:off x="713225" y="1538061"/>
            <a:ext cx="7717500" cy="3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fontAlgn="base">
              <a:buClr>
                <a:srgbClr val="000000"/>
              </a:buClr>
              <a:buSzPts val="1200"/>
            </a:pPr>
            <a:r>
              <a:rPr lang="en-US" sz="2400" i="1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Pediatric Clinic Management Software</a:t>
            </a:r>
            <a:r>
              <a:rPr lang="en-US" sz="2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Daftra</a:t>
            </a:r>
            <a:r>
              <a:rPr lang="en-US" sz="24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(n.d.). https://www.daftra.com/en/pediatric-clinic/ </a:t>
            </a:r>
          </a:p>
          <a:p>
            <a:pPr marL="285750" indent="-285750"/>
            <a:endParaRPr lang="en-US" sz="24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/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https://www.pxtrack.tech/pediatric-clinic-electronic-medical-records-systems/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You are being redirected... (n.d.).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/>
          <p:nvPr/>
        </p:nvSpPr>
        <p:spPr>
          <a:xfrm>
            <a:off x="6900236" y="4542125"/>
            <a:ext cx="2004000" cy="12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7"/>
          <p:cNvSpPr/>
          <p:nvPr/>
        </p:nvSpPr>
        <p:spPr>
          <a:xfrm>
            <a:off x="203000" y="2622525"/>
            <a:ext cx="2514000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7"/>
          <p:cNvSpPr/>
          <p:nvPr/>
        </p:nvSpPr>
        <p:spPr>
          <a:xfrm>
            <a:off x="3241072" y="1334152"/>
            <a:ext cx="3132019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7"/>
          <p:cNvSpPr/>
          <p:nvPr/>
        </p:nvSpPr>
        <p:spPr>
          <a:xfrm>
            <a:off x="184736" y="1342825"/>
            <a:ext cx="2514000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/>
          </p:nvPr>
        </p:nvSpPr>
        <p:spPr>
          <a:xfrm flipH="1">
            <a:off x="3329881" y="1342825"/>
            <a:ext cx="3185525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iterature review</a:t>
            </a:r>
            <a:endParaRPr dirty="0"/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2"/>
          </p:nvPr>
        </p:nvSpPr>
        <p:spPr>
          <a:xfrm flipH="1">
            <a:off x="3330870" y="773524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ctrTitle" idx="6"/>
          </p:nvPr>
        </p:nvSpPr>
        <p:spPr>
          <a:xfrm flipH="1">
            <a:off x="216743" y="1364625"/>
            <a:ext cx="2004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</a:t>
            </a:r>
          </a:p>
        </p:txBody>
      </p:sp>
      <p:sp>
        <p:nvSpPr>
          <p:cNvPr id="207" name="Google Shape;207;p37"/>
          <p:cNvSpPr txBox="1">
            <a:spLocks noGrp="1"/>
          </p:cNvSpPr>
          <p:nvPr>
            <p:ph type="title" idx="8"/>
          </p:nvPr>
        </p:nvSpPr>
        <p:spPr>
          <a:xfrm flipH="1">
            <a:off x="322300" y="758475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ctrTitle" idx="9"/>
          </p:nvPr>
        </p:nvSpPr>
        <p:spPr>
          <a:xfrm flipH="1">
            <a:off x="227374" y="2664634"/>
            <a:ext cx="2004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14"/>
          </p:nvPr>
        </p:nvSpPr>
        <p:spPr>
          <a:xfrm flipH="1">
            <a:off x="287450" y="2017359"/>
            <a:ext cx="85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15"/>
          </p:nvPr>
        </p:nvSpPr>
        <p:spPr>
          <a:xfrm>
            <a:off x="184736" y="17440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312" y="1004650"/>
            <a:ext cx="634174" cy="6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600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475" y="1061250"/>
            <a:ext cx="1288675" cy="35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0;p37">
            <a:extLst>
              <a:ext uri="{FF2B5EF4-FFF2-40B4-BE49-F238E27FC236}">
                <a16:creationId xmlns:a16="http://schemas.microsoft.com/office/drawing/2014/main" id="{772B0F16-4296-9F35-2DFC-9828E1A2E207}"/>
              </a:ext>
            </a:extLst>
          </p:cNvPr>
          <p:cNvSpPr txBox="1">
            <a:spLocks/>
          </p:cNvSpPr>
          <p:nvPr/>
        </p:nvSpPr>
        <p:spPr>
          <a:xfrm flipH="1">
            <a:off x="3330870" y="2017359"/>
            <a:ext cx="85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an One"/>
              <a:buNone/>
              <a:defRPr sz="3800" b="0" i="0" u="none" strike="noStrike" cap="none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210;p37">
            <a:extLst>
              <a:ext uri="{FF2B5EF4-FFF2-40B4-BE49-F238E27FC236}">
                <a16:creationId xmlns:a16="http://schemas.microsoft.com/office/drawing/2014/main" id="{6C165B57-7EFA-0180-4DDF-5CC970496B84}"/>
              </a:ext>
            </a:extLst>
          </p:cNvPr>
          <p:cNvSpPr txBox="1">
            <a:spLocks/>
          </p:cNvSpPr>
          <p:nvPr/>
        </p:nvSpPr>
        <p:spPr>
          <a:xfrm flipH="1">
            <a:off x="322300" y="3214156"/>
            <a:ext cx="94120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an One"/>
              <a:buNone/>
              <a:defRPr sz="3800" b="0" i="0" u="none" strike="noStrike" cap="none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195;p37">
            <a:extLst>
              <a:ext uri="{FF2B5EF4-FFF2-40B4-BE49-F238E27FC236}">
                <a16:creationId xmlns:a16="http://schemas.microsoft.com/office/drawing/2014/main" id="{FDB03BBB-937E-1F91-27AC-E14B07A053E6}"/>
              </a:ext>
            </a:extLst>
          </p:cNvPr>
          <p:cNvSpPr/>
          <p:nvPr/>
        </p:nvSpPr>
        <p:spPr>
          <a:xfrm>
            <a:off x="3066260" y="2619850"/>
            <a:ext cx="3360741" cy="371833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5;p37">
            <a:extLst>
              <a:ext uri="{FF2B5EF4-FFF2-40B4-BE49-F238E27FC236}">
                <a16:creationId xmlns:a16="http://schemas.microsoft.com/office/drawing/2014/main" id="{64A5EDE6-D7E3-E135-7AE3-9885A124366F}"/>
              </a:ext>
            </a:extLst>
          </p:cNvPr>
          <p:cNvSpPr/>
          <p:nvPr/>
        </p:nvSpPr>
        <p:spPr>
          <a:xfrm>
            <a:off x="239764" y="3827944"/>
            <a:ext cx="1806579" cy="834481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0;p37">
            <a:extLst>
              <a:ext uri="{FF2B5EF4-FFF2-40B4-BE49-F238E27FC236}">
                <a16:creationId xmlns:a16="http://schemas.microsoft.com/office/drawing/2014/main" id="{971197C8-3849-F76C-A1E4-3818848D6FDB}"/>
              </a:ext>
            </a:extLst>
          </p:cNvPr>
          <p:cNvSpPr txBox="1">
            <a:spLocks/>
          </p:cNvSpPr>
          <p:nvPr/>
        </p:nvSpPr>
        <p:spPr>
          <a:xfrm flipH="1">
            <a:off x="3329881" y="3313995"/>
            <a:ext cx="85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itan One"/>
              <a:buNone/>
              <a:defRPr sz="3800" b="0" i="0" u="none" strike="noStrike" cap="none">
                <a:solidFill>
                  <a:schemeClr val="dk2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5" name="Google Shape;195;p37">
            <a:extLst>
              <a:ext uri="{FF2B5EF4-FFF2-40B4-BE49-F238E27FC236}">
                <a16:creationId xmlns:a16="http://schemas.microsoft.com/office/drawing/2014/main" id="{982539B2-2E1F-D45B-0867-430288E2C5E9}"/>
              </a:ext>
            </a:extLst>
          </p:cNvPr>
          <p:cNvSpPr/>
          <p:nvPr/>
        </p:nvSpPr>
        <p:spPr>
          <a:xfrm>
            <a:off x="3241141" y="3937397"/>
            <a:ext cx="1925712" cy="793249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08;p37">
            <a:extLst>
              <a:ext uri="{FF2B5EF4-FFF2-40B4-BE49-F238E27FC236}">
                <a16:creationId xmlns:a16="http://schemas.microsoft.com/office/drawing/2014/main" id="{693E3A45-46CD-CF18-45C3-3B3BC08B8862}"/>
              </a:ext>
            </a:extLst>
          </p:cNvPr>
          <p:cNvSpPr txBox="1">
            <a:spLocks/>
          </p:cNvSpPr>
          <p:nvPr/>
        </p:nvSpPr>
        <p:spPr>
          <a:xfrm flipH="1">
            <a:off x="3097719" y="2608851"/>
            <a:ext cx="4054588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an One"/>
              <a:buNone/>
              <a:defRPr sz="2000" b="0" i="0" u="none" strike="noStrike" cap="none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Results and discussion  </a:t>
            </a:r>
          </a:p>
        </p:txBody>
      </p:sp>
      <p:sp>
        <p:nvSpPr>
          <p:cNvPr id="17" name="Google Shape;208;p37">
            <a:extLst>
              <a:ext uri="{FF2B5EF4-FFF2-40B4-BE49-F238E27FC236}">
                <a16:creationId xmlns:a16="http://schemas.microsoft.com/office/drawing/2014/main" id="{BE69CC11-DDFD-EDCB-56E8-3B5DB1EF9DA3}"/>
              </a:ext>
            </a:extLst>
          </p:cNvPr>
          <p:cNvSpPr txBox="1">
            <a:spLocks/>
          </p:cNvSpPr>
          <p:nvPr/>
        </p:nvSpPr>
        <p:spPr>
          <a:xfrm flipH="1">
            <a:off x="216743" y="4051177"/>
            <a:ext cx="2004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an One"/>
              <a:buNone/>
              <a:defRPr sz="2000" b="0" i="0" u="none" strike="noStrike" cap="none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18" name="Google Shape;208;p37">
            <a:extLst>
              <a:ext uri="{FF2B5EF4-FFF2-40B4-BE49-F238E27FC236}">
                <a16:creationId xmlns:a16="http://schemas.microsoft.com/office/drawing/2014/main" id="{20839108-6844-2663-4C9B-FF8C2B28A413}"/>
              </a:ext>
            </a:extLst>
          </p:cNvPr>
          <p:cNvSpPr txBox="1">
            <a:spLocks/>
          </p:cNvSpPr>
          <p:nvPr/>
        </p:nvSpPr>
        <p:spPr>
          <a:xfrm flipH="1">
            <a:off x="3329881" y="4142760"/>
            <a:ext cx="2004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an One"/>
              <a:buNone/>
              <a:defRPr sz="2000" b="0" i="0" u="none" strike="noStrike" cap="none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dirty="0"/>
              <a:t>References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9"/>
          <p:cNvSpPr/>
          <p:nvPr/>
        </p:nvSpPr>
        <p:spPr>
          <a:xfrm>
            <a:off x="187036" y="2813086"/>
            <a:ext cx="1787237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9"/>
          <p:cNvSpPr/>
          <p:nvPr/>
        </p:nvSpPr>
        <p:spPr>
          <a:xfrm>
            <a:off x="2383593" y="2847362"/>
            <a:ext cx="1933542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77" name="Google Shape;677;p59"/>
          <p:cNvSpPr txBox="1"/>
          <p:nvPr/>
        </p:nvSpPr>
        <p:spPr>
          <a:xfrm flipH="1">
            <a:off x="-103077" y="2847739"/>
            <a:ext cx="2258699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Lujian M.ELsaid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 flipH="1">
            <a:off x="2456746" y="2874955"/>
            <a:ext cx="1933542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Mariam H.Shehata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E745D-83EE-8983-E1C7-BF5AC7E3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0" y="1228041"/>
            <a:ext cx="1212273" cy="158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39DE1-0A96-0E63-E455-47D96D4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0" y="1235446"/>
            <a:ext cx="1212273" cy="1599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88833-0CCF-C83E-4BDC-08B34893C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27" y="3302997"/>
            <a:ext cx="1371601" cy="1412392"/>
          </a:xfrm>
          <a:prstGeom prst="rect">
            <a:avLst/>
          </a:prstGeom>
        </p:spPr>
      </p:pic>
      <p:sp>
        <p:nvSpPr>
          <p:cNvPr id="8" name="Google Shape;674;p59">
            <a:extLst>
              <a:ext uri="{FF2B5EF4-FFF2-40B4-BE49-F238E27FC236}">
                <a16:creationId xmlns:a16="http://schemas.microsoft.com/office/drawing/2014/main" id="{2A9CD19B-17DD-598B-61FC-E766B9F2C4F9}"/>
              </a:ext>
            </a:extLst>
          </p:cNvPr>
          <p:cNvSpPr/>
          <p:nvPr/>
        </p:nvSpPr>
        <p:spPr>
          <a:xfrm>
            <a:off x="2161929" y="4701242"/>
            <a:ext cx="1787237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4;p59">
            <a:extLst>
              <a:ext uri="{FF2B5EF4-FFF2-40B4-BE49-F238E27FC236}">
                <a16:creationId xmlns:a16="http://schemas.microsoft.com/office/drawing/2014/main" id="{0BB62F2F-C373-53A8-A94F-2C19D0F05711}"/>
              </a:ext>
            </a:extLst>
          </p:cNvPr>
          <p:cNvSpPr/>
          <p:nvPr/>
        </p:nvSpPr>
        <p:spPr>
          <a:xfrm>
            <a:off x="4620030" y="2842712"/>
            <a:ext cx="1787237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4;p59">
            <a:extLst>
              <a:ext uri="{FF2B5EF4-FFF2-40B4-BE49-F238E27FC236}">
                <a16:creationId xmlns:a16="http://schemas.microsoft.com/office/drawing/2014/main" id="{39B6EFA8-1C46-3D59-3E75-63ECD5C43B47}"/>
              </a:ext>
            </a:extLst>
          </p:cNvPr>
          <p:cNvSpPr/>
          <p:nvPr/>
        </p:nvSpPr>
        <p:spPr>
          <a:xfrm>
            <a:off x="7181431" y="2857663"/>
            <a:ext cx="1787237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674;p59">
            <a:extLst>
              <a:ext uri="{FF2B5EF4-FFF2-40B4-BE49-F238E27FC236}">
                <a16:creationId xmlns:a16="http://schemas.microsoft.com/office/drawing/2014/main" id="{FA6F6932-B7F1-D2B6-BE6E-2049C0C43E53}"/>
              </a:ext>
            </a:extLst>
          </p:cNvPr>
          <p:cNvSpPr/>
          <p:nvPr/>
        </p:nvSpPr>
        <p:spPr>
          <a:xfrm>
            <a:off x="5105399" y="4698475"/>
            <a:ext cx="1787237" cy="396000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7A6B3C-A846-7A5A-72E8-F5D8B94C7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30" y="1235446"/>
            <a:ext cx="1333425" cy="1585045"/>
          </a:xfrm>
          <a:prstGeom prst="rect">
            <a:avLst/>
          </a:prstGeom>
        </p:spPr>
      </p:pic>
      <p:sp>
        <p:nvSpPr>
          <p:cNvPr id="13" name="Google Shape;679;p59">
            <a:extLst>
              <a:ext uri="{FF2B5EF4-FFF2-40B4-BE49-F238E27FC236}">
                <a16:creationId xmlns:a16="http://schemas.microsoft.com/office/drawing/2014/main" id="{F5656480-51C5-5B85-14D6-4F7E1BED90A8}"/>
              </a:ext>
            </a:extLst>
          </p:cNvPr>
          <p:cNvSpPr txBox="1"/>
          <p:nvPr/>
        </p:nvSpPr>
        <p:spPr>
          <a:xfrm flipH="1">
            <a:off x="4564364" y="2817778"/>
            <a:ext cx="1933542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Mary N.AbdelNour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4" name="Google Shape;679;p59">
            <a:extLst>
              <a:ext uri="{FF2B5EF4-FFF2-40B4-BE49-F238E27FC236}">
                <a16:creationId xmlns:a16="http://schemas.microsoft.com/office/drawing/2014/main" id="{2D21F925-6EEA-7AA3-1EDD-A59CD49B41FC}"/>
              </a:ext>
            </a:extLst>
          </p:cNvPr>
          <p:cNvSpPr txBox="1"/>
          <p:nvPr/>
        </p:nvSpPr>
        <p:spPr>
          <a:xfrm flipH="1">
            <a:off x="7108278" y="2885863"/>
            <a:ext cx="1933542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Ranim M.Abbdlfattah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5AFD06-506F-2804-BC6E-A39EF278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78" y="1272480"/>
            <a:ext cx="1399540" cy="15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02B15D-7C78-AABB-0471-4BC3F118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16" y="3302997"/>
            <a:ext cx="1371601" cy="13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79;p59">
            <a:extLst>
              <a:ext uri="{FF2B5EF4-FFF2-40B4-BE49-F238E27FC236}">
                <a16:creationId xmlns:a16="http://schemas.microsoft.com/office/drawing/2014/main" id="{8FE6645F-5C3A-4C0E-8394-CDB2E6113054}"/>
              </a:ext>
            </a:extLst>
          </p:cNvPr>
          <p:cNvSpPr txBox="1"/>
          <p:nvPr/>
        </p:nvSpPr>
        <p:spPr>
          <a:xfrm flipH="1">
            <a:off x="5032245" y="4690182"/>
            <a:ext cx="1933542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Michael A.William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6" name="Google Shape;679;p59">
            <a:extLst>
              <a:ext uri="{FF2B5EF4-FFF2-40B4-BE49-F238E27FC236}">
                <a16:creationId xmlns:a16="http://schemas.microsoft.com/office/drawing/2014/main" id="{A2199EC4-BFE8-BFEA-A173-E39976F831F1}"/>
              </a:ext>
            </a:extLst>
          </p:cNvPr>
          <p:cNvSpPr txBox="1"/>
          <p:nvPr/>
        </p:nvSpPr>
        <p:spPr>
          <a:xfrm flipH="1">
            <a:off x="2105060" y="4715389"/>
            <a:ext cx="1933542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an One"/>
                <a:ea typeface="Titan One"/>
                <a:cs typeface="Titan One"/>
                <a:sym typeface="Titan One"/>
              </a:rPr>
              <a:t>Ahmad Kh.Kamal</a:t>
            </a:r>
            <a:endParaRPr dirty="0">
              <a:solidFill>
                <a:schemeClr val="lt1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0"/>
          <p:cNvSpPr txBox="1">
            <a:spLocks noGrp="1"/>
          </p:cNvSpPr>
          <p:nvPr>
            <p:ph type="title"/>
          </p:nvPr>
        </p:nvSpPr>
        <p:spPr>
          <a:xfrm>
            <a:off x="2039850" y="1579500"/>
            <a:ext cx="5064300" cy="19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  <p:pic>
        <p:nvPicPr>
          <p:cNvPr id="688" name="Google Shape;6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050" y="764100"/>
            <a:ext cx="1636207" cy="38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0"/>
          <p:cNvSpPr/>
          <p:nvPr/>
        </p:nvSpPr>
        <p:spPr>
          <a:xfrm flipH="1">
            <a:off x="210888" y="4516325"/>
            <a:ext cx="15366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6350" y="764100"/>
            <a:ext cx="1396633" cy="38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0"/>
          <p:cNvSpPr/>
          <p:nvPr/>
        </p:nvSpPr>
        <p:spPr>
          <a:xfrm flipH="1">
            <a:off x="7362513" y="4516325"/>
            <a:ext cx="15366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0912" y="-2"/>
            <a:ext cx="2322176" cy="6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/>
          <p:nvPr/>
        </p:nvSpPr>
        <p:spPr>
          <a:xfrm flipH="1">
            <a:off x="-1360413" y="4551042"/>
            <a:ext cx="3440400" cy="16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8"/>
          <p:cNvSpPr/>
          <p:nvPr/>
        </p:nvSpPr>
        <p:spPr>
          <a:xfrm flipH="1">
            <a:off x="2171250" y="4516325"/>
            <a:ext cx="15366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xfrm>
            <a:off x="4156009" y="750000"/>
            <a:ext cx="4045200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2" name="Google Shape;222;p38"/>
          <p:cNvSpPr txBox="1">
            <a:spLocks noGrp="1"/>
          </p:cNvSpPr>
          <p:nvPr>
            <p:ph type="subTitle" idx="1"/>
          </p:nvPr>
        </p:nvSpPr>
        <p:spPr>
          <a:xfrm>
            <a:off x="4052100" y="1583700"/>
            <a:ext cx="4904864" cy="3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pediatric healthcare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a transformative solution: Integrated Pediatric Clinic System with Incubation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Electronic medical records, online appointment scheduling, electronic prescription management, decision support tools, registration and payment management, integration with incubation system, reporting and analytics, security and compliance.</a:t>
            </a:r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178" y="1355663"/>
            <a:ext cx="1252598" cy="96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438" y="901988"/>
            <a:ext cx="856301" cy="89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53776" y="2571750"/>
            <a:ext cx="1290425" cy="221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1725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174501" y="3047799"/>
            <a:ext cx="3369651" cy="15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49" y="973500"/>
            <a:ext cx="788052" cy="8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/>
          <p:nvPr/>
        </p:nvSpPr>
        <p:spPr>
          <a:xfrm flipH="1">
            <a:off x="284863" y="4542125"/>
            <a:ext cx="3440400" cy="16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43987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100" y="1223975"/>
            <a:ext cx="2283948" cy="3384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3867569" y="1223975"/>
            <a:ext cx="4705500" cy="3701316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3329393" y="381058"/>
            <a:ext cx="5781852" cy="5236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Literature Review</a:t>
            </a:r>
            <a:endParaRPr sz="4200" dirty="0"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4209719" y="1541516"/>
            <a:ext cx="4021200" cy="3220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Study 1: "Improving Pediatric Clinic Efficiency through Integration with an Incubation System" (Anderson et al., 2019)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 Improved sample tracking, streamlined administrative tasks, increased clinic efficiency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user-friendly system and efficient data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 rotWithShape="1">
          <a:blip r:embed="rId4">
            <a:alphaModFix/>
          </a:blip>
          <a:srcRect t="64872"/>
          <a:stretch/>
        </p:blipFill>
        <p:spPr>
          <a:xfrm>
            <a:off x="0" y="3379423"/>
            <a:ext cx="9144000" cy="18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713224" y="3376038"/>
            <a:ext cx="38589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Literature Review</a:t>
            </a:r>
            <a:endParaRPr dirty="0"/>
          </a:p>
        </p:txBody>
      </p:sp>
      <p:sp>
        <p:nvSpPr>
          <p:cNvPr id="3" name="Google Shape;418;p50">
            <a:extLst>
              <a:ext uri="{FF2B5EF4-FFF2-40B4-BE49-F238E27FC236}">
                <a16:creationId xmlns:a16="http://schemas.microsoft.com/office/drawing/2014/main" id="{BAD5BDE5-3F1E-C26E-E598-0D8C3A8A0715}"/>
              </a:ext>
            </a:extLst>
          </p:cNvPr>
          <p:cNvSpPr/>
          <p:nvPr/>
        </p:nvSpPr>
        <p:spPr>
          <a:xfrm>
            <a:off x="225137" y="3934638"/>
            <a:ext cx="8591550" cy="1208862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9">
            <a:extLst>
              <a:ext uri="{FF2B5EF4-FFF2-40B4-BE49-F238E27FC236}">
                <a16:creationId xmlns:a16="http://schemas.microsoft.com/office/drawing/2014/main" id="{AA4BEB53-5A08-DE3B-ECBA-6C1B1CAF6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656" y="4017764"/>
            <a:ext cx="8816687" cy="1427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Study 2: "Enhancing Patient Care through Integrated Pediatric Clinic and Incubation Systems" (Miller &amp; Davis, 2020)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 Accurate diagnoses, timely treatment decisions, streamlined processes, enhanced patient experience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secure and centralized data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75" y="1659689"/>
            <a:ext cx="1385226" cy="10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/>
          <p:nvPr/>
        </p:nvSpPr>
        <p:spPr>
          <a:xfrm flipH="1">
            <a:off x="-227650" y="4445750"/>
            <a:ext cx="3536700" cy="215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0"/>
          <p:cNvSpPr/>
          <p:nvPr/>
        </p:nvSpPr>
        <p:spPr>
          <a:xfrm>
            <a:off x="3728451" y="1657560"/>
            <a:ext cx="5304713" cy="3101476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"/>
          <p:cNvSpPr txBox="1">
            <a:spLocks noGrp="1"/>
          </p:cNvSpPr>
          <p:nvPr>
            <p:ph type="title"/>
          </p:nvPr>
        </p:nvSpPr>
        <p:spPr>
          <a:xfrm>
            <a:off x="3843748" y="853734"/>
            <a:ext cx="50379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Literature Review</a:t>
            </a:r>
            <a:endParaRPr dirty="0"/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1175"/>
            <a:ext cx="1096600" cy="33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088087" y="-2"/>
            <a:ext cx="2322176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974" y="1291175"/>
            <a:ext cx="788052" cy="8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826874" y="2474700"/>
            <a:ext cx="1290425" cy="22189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395BDB-E3CD-80F2-AEE6-AD48C439864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3728451" y="1657560"/>
            <a:ext cx="4879048" cy="3343931"/>
          </a:xfrm>
        </p:spPr>
        <p:txBody>
          <a:bodyPr/>
          <a:lstStyle/>
          <a:p>
            <a:pPr marL="342900" indent="-342900" algn="l"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Study 3: "Optimizing Incubation Operations in Pediatric Clinics" (</a:t>
            </a:r>
            <a:r>
              <a:rPr lang="en-US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Gonzalezet</a:t>
            </a: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al., 2021)</a:t>
            </a:r>
            <a:b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 Improved sample tracking, reduced errors, real-time monitoring, improved patient care</a:t>
            </a:r>
            <a:b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scalability and reliability</a:t>
            </a:r>
            <a:b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Söhne"/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"/>
          <p:cNvSpPr/>
          <p:nvPr/>
        </p:nvSpPr>
        <p:spPr>
          <a:xfrm>
            <a:off x="1170684" y="1343891"/>
            <a:ext cx="6802582" cy="3255818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</a:t>
            </a:r>
            <a:r>
              <a:rPr lang="en" sz="4000" dirty="0"/>
              <a:t>ethodology </a:t>
            </a:r>
            <a:endParaRPr sz="4000" dirty="0"/>
          </a:p>
        </p:txBody>
      </p:sp>
      <p:sp>
        <p:nvSpPr>
          <p:cNvPr id="491" name="Google Shape;491;p52"/>
          <p:cNvSpPr txBox="1">
            <a:spLocks noGrp="1"/>
          </p:cNvSpPr>
          <p:nvPr>
            <p:ph type="subTitle" idx="1"/>
          </p:nvPr>
        </p:nvSpPr>
        <p:spPr>
          <a:xfrm flipH="1">
            <a:off x="1267691" y="1711036"/>
            <a:ext cx="6705574" cy="24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 in the development of the Pediatric clinic system</a:t>
            </a:r>
          </a:p>
          <a:p>
            <a:pPr algn="l"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analysis, design phase, development, integration and testing, database management</a:t>
            </a:r>
            <a:r>
              <a:rPr lang="en-US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sz="24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1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4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vs code, fire base.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title" idx="2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esults and Discussion</a:t>
            </a:r>
            <a:endParaRPr dirty="0"/>
          </a:p>
        </p:txBody>
      </p:sp>
      <p:sp>
        <p:nvSpPr>
          <p:cNvPr id="515" name="Google Shape;515;p53"/>
          <p:cNvSpPr/>
          <p:nvPr/>
        </p:nvSpPr>
        <p:spPr>
          <a:xfrm flipH="1">
            <a:off x="601375" y="4538537"/>
            <a:ext cx="1396200" cy="19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3"/>
          <p:cNvSpPr/>
          <p:nvPr/>
        </p:nvSpPr>
        <p:spPr>
          <a:xfrm>
            <a:off x="7209114" y="4536130"/>
            <a:ext cx="1395300" cy="19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676" y="1128900"/>
            <a:ext cx="1268206" cy="349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613" y="1115075"/>
            <a:ext cx="1051721" cy="3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8;p52">
            <a:extLst>
              <a:ext uri="{FF2B5EF4-FFF2-40B4-BE49-F238E27FC236}">
                <a16:creationId xmlns:a16="http://schemas.microsoft.com/office/drawing/2014/main" id="{598F0F5B-6DC6-223C-1CEB-CC15E923D3E7}"/>
              </a:ext>
            </a:extLst>
          </p:cNvPr>
          <p:cNvSpPr/>
          <p:nvPr/>
        </p:nvSpPr>
        <p:spPr>
          <a:xfrm>
            <a:off x="1993772" y="1191245"/>
            <a:ext cx="5211542" cy="3685555"/>
          </a:xfrm>
          <a:prstGeom prst="roundRect">
            <a:avLst>
              <a:gd name="adj" fmla="val 2630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9BC2B-578D-A9E2-D4D7-F47C60D2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434" y="1250601"/>
            <a:ext cx="4425001" cy="321994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patient care: Electronic medical records, appointment scheduling, electronic prescription management, real-time reporting and analytics.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Streamlined operations: Automated administrative tasks, improved sample tracking, centralized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management: Compliance with regulations, secure data storage.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staff efficiency: Quick access to patient data, mobile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 Improved patient satisfaction, enhanced clinical decision-making, cost savings, compliance and data security.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B8A8F-CBA4-2030-AC93-677522F966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sz="3200" dirty="0"/>
              <a:t>Pediatric </a:t>
            </a:r>
            <a:r>
              <a:rPr lang="en" sz="3200" dirty="0">
                <a:solidFill>
                  <a:schemeClr val="dk2"/>
                </a:solidFill>
              </a:rPr>
              <a:t>Clinical System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306E9-FD0A-986A-469D-EC7BA993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378527"/>
            <a:ext cx="3983183" cy="3319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7CF4D-8345-8F4A-D75A-BE224B7F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378527"/>
            <a:ext cx="3858724" cy="33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2596"/>
      </p:ext>
    </p:extLst>
  </p:cSld>
  <p:clrMapOvr>
    <a:masterClrMapping/>
  </p:clrMapOvr>
</p:sld>
</file>

<file path=ppt/theme/theme1.xml><?xml version="1.0" encoding="utf-8"?>
<a:theme xmlns:a="http://schemas.openxmlformats.org/drawingml/2006/main" name="Pediatric Clinical Center by Slidesgo">
  <a:themeElements>
    <a:clrScheme name="Simple Light">
      <a:dk1>
        <a:srgbClr val="4C3D35"/>
      </a:dk1>
      <a:lt1>
        <a:srgbClr val="915D5D"/>
      </a:lt1>
      <a:dk2>
        <a:srgbClr val="E06DA2"/>
      </a:dk2>
      <a:lt2>
        <a:srgbClr val="E22D80"/>
      </a:lt2>
      <a:accent1>
        <a:srgbClr val="A16DBC"/>
      </a:accent1>
      <a:accent2>
        <a:srgbClr val="D5AEE7"/>
      </a:accent2>
      <a:accent3>
        <a:srgbClr val="A2DBDB"/>
      </a:accent3>
      <a:accent4>
        <a:srgbClr val="CAEFEE"/>
      </a:accent4>
      <a:accent5>
        <a:srgbClr val="FFBD52"/>
      </a:accent5>
      <a:accent6>
        <a:srgbClr val="FFFBEB"/>
      </a:accent6>
      <a:hlink>
        <a:srgbClr val="4C3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519</Words>
  <Application>Microsoft Office PowerPoint</Application>
  <PresentationFormat>On-screen Show (16:9)</PresentationFormat>
  <Paragraphs>71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Titan One</vt:lpstr>
      <vt:lpstr>Arial</vt:lpstr>
      <vt:lpstr>Fira Sans Extra Condensed Medium</vt:lpstr>
      <vt:lpstr>Nunito</vt:lpstr>
      <vt:lpstr>Fira Sans Condensed Medium</vt:lpstr>
      <vt:lpstr>Söhne</vt:lpstr>
      <vt:lpstr>Times New Roman</vt:lpstr>
      <vt:lpstr>Pediatric Clinical Center by Slidesgo</vt:lpstr>
      <vt:lpstr>Pediatric Clinical System</vt:lpstr>
      <vt:lpstr>Literature review</vt:lpstr>
      <vt:lpstr>Introduction</vt:lpstr>
      <vt:lpstr>Literature Review</vt:lpstr>
      <vt:lpstr>Literature Review</vt:lpstr>
      <vt:lpstr>Literature Review</vt:lpstr>
      <vt:lpstr>Methodology </vt:lpstr>
      <vt:lpstr>Results and Discussion</vt:lpstr>
      <vt:lpstr>Pediatric Clinical System</vt:lpstr>
      <vt:lpstr>Pediatric Clinical System</vt:lpstr>
      <vt:lpstr>Pediatric Clinical System</vt:lpstr>
      <vt:lpstr>Pediatric Clinical System</vt:lpstr>
      <vt:lpstr>Incubation System</vt:lpstr>
      <vt:lpstr>Incubation System</vt:lpstr>
      <vt:lpstr>Incubation System</vt:lpstr>
      <vt:lpstr>Incubation System future work</vt:lpstr>
      <vt:lpstr>Demo of the System</vt:lpstr>
      <vt:lpstr>Conclusion </vt:lpstr>
      <vt:lpstr>References</vt:lpstr>
      <vt:lpstr>Our 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Pediatric Clinical System</dc:title>
  <cp:lastModifiedBy>ahmed khaled kamal</cp:lastModifiedBy>
  <cp:revision>8</cp:revision>
  <dcterms:modified xsi:type="dcterms:W3CDTF">2023-06-25T14:23:46Z</dcterms:modified>
</cp:coreProperties>
</file>